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3091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2" name="Text 1"/>
          <p:cNvSpPr txBox="1"/>
          <p:nvPr/>
        </p:nvSpPr>
        <p:spPr>
          <a:xfrm>
            <a:off x="609124" y="478511"/>
            <a:ext cx="13412152" cy="322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500"/>
              </a:lnSpc>
              <a:defRPr b="1" sz="68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UnixShopBot: AI Chatbot for E-Commerce Built on Shell and Node.js</a:t>
            </a:r>
          </a:p>
        </p:txBody>
      </p:sp>
      <p:sp>
        <p:nvSpPr>
          <p:cNvPr id="133" name="Text 2"/>
          <p:cNvSpPr txBox="1"/>
          <p:nvPr/>
        </p:nvSpPr>
        <p:spPr>
          <a:xfrm>
            <a:off x="609124" y="4002761"/>
            <a:ext cx="1560370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Team Members:</a:t>
            </a:r>
          </a:p>
        </p:txBody>
      </p:sp>
      <p:sp>
        <p:nvSpPr>
          <p:cNvPr id="134" name="Text 3"/>
          <p:cNvSpPr txBox="1"/>
          <p:nvPr/>
        </p:nvSpPr>
        <p:spPr>
          <a:xfrm>
            <a:off x="609124" y="4546520"/>
            <a:ext cx="2601541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Ayush Kala (A010145024098) </a:t>
            </a:r>
          </a:p>
        </p:txBody>
      </p:sp>
      <p:sp>
        <p:nvSpPr>
          <p:cNvPr id="135" name="Text 4"/>
          <p:cNvSpPr txBox="1"/>
          <p:nvPr/>
        </p:nvSpPr>
        <p:spPr>
          <a:xfrm>
            <a:off x="609124" y="4955380"/>
            <a:ext cx="3109256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Tanushka Rathore (A010145024107) </a:t>
            </a:r>
          </a:p>
        </p:txBody>
      </p:sp>
      <p:sp>
        <p:nvSpPr>
          <p:cNvPr id="136" name="Text 5"/>
          <p:cNvSpPr txBox="1"/>
          <p:nvPr/>
        </p:nvSpPr>
        <p:spPr>
          <a:xfrm>
            <a:off x="609124" y="5364241"/>
            <a:ext cx="2842903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Dhruv Kaushik (A010145024248) </a:t>
            </a:r>
          </a:p>
        </p:txBody>
      </p:sp>
      <p:sp>
        <p:nvSpPr>
          <p:cNvPr id="137" name="Text 6"/>
          <p:cNvSpPr txBox="1"/>
          <p:nvPr/>
        </p:nvSpPr>
        <p:spPr>
          <a:xfrm>
            <a:off x="609124" y="5773103"/>
            <a:ext cx="2766480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Adarsh Kumar (A010145024117)</a:t>
            </a:r>
          </a:p>
        </p:txBody>
      </p:sp>
      <p:sp>
        <p:nvSpPr>
          <p:cNvPr id="138" name="Text 7"/>
          <p:cNvSpPr txBox="1"/>
          <p:nvPr/>
        </p:nvSpPr>
        <p:spPr>
          <a:xfrm>
            <a:off x="609124" y="6316860"/>
            <a:ext cx="3204605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Course: MCA (Integrated Project)</a:t>
            </a:r>
          </a:p>
        </p:txBody>
      </p:sp>
      <p:sp>
        <p:nvSpPr>
          <p:cNvPr id="139" name="Text 8"/>
          <p:cNvSpPr txBox="1"/>
          <p:nvPr/>
        </p:nvSpPr>
        <p:spPr>
          <a:xfrm>
            <a:off x="609124" y="6860619"/>
            <a:ext cx="5700949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Guide:. Prof.(Dr.)Himanshu Gupta &amp; Dr. Sudhriti Sengupta, </a:t>
            </a:r>
          </a:p>
        </p:txBody>
      </p:sp>
      <p:sp>
        <p:nvSpPr>
          <p:cNvPr id="140" name="Text 9"/>
          <p:cNvSpPr txBox="1"/>
          <p:nvPr/>
        </p:nvSpPr>
        <p:spPr>
          <a:xfrm>
            <a:off x="609124" y="7404378"/>
            <a:ext cx="4761236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Institute: Amity Institute of Information 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Text 1"/>
          <p:cNvSpPr txBox="1"/>
          <p:nvPr/>
        </p:nvSpPr>
        <p:spPr>
          <a:xfrm>
            <a:off x="563165" y="443745"/>
            <a:ext cx="3295329" cy="519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900"/>
              </a:lnSpc>
              <a:defRPr b="1" sz="3100"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📚</a:t>
            </a:r>
            <a:r>
              <a:rPr>
                <a:solidFill>
                  <a:srgbClr val="F94CAF"/>
                </a:solidFill>
              </a:rPr>
              <a:t> 10. References</a:t>
            </a:r>
          </a:p>
        </p:txBody>
      </p:sp>
      <p:sp>
        <p:nvSpPr>
          <p:cNvPr id="325" name="Shape 2"/>
          <p:cNvSpPr/>
          <p:nvPr/>
        </p:nvSpPr>
        <p:spPr>
          <a:xfrm>
            <a:off x="563166" y="1187886"/>
            <a:ext cx="13504069" cy="965598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2286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Shape 3"/>
          <p:cNvSpPr/>
          <p:nvPr/>
        </p:nvSpPr>
        <p:spPr>
          <a:xfrm>
            <a:off x="586026" y="1210747"/>
            <a:ext cx="643652" cy="919878"/>
          </a:xfrm>
          <a:prstGeom prst="rect">
            <a:avLst/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2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122" y="1519833"/>
            <a:ext cx="241341" cy="301704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Text 4"/>
          <p:cNvSpPr txBox="1"/>
          <p:nvPr/>
        </p:nvSpPr>
        <p:spPr>
          <a:xfrm>
            <a:off x="1390530" y="1371599"/>
            <a:ext cx="2666865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React.js Official Documentation</a:t>
            </a:r>
          </a:p>
        </p:txBody>
      </p:sp>
      <p:sp>
        <p:nvSpPr>
          <p:cNvPr id="329" name="Shape 5"/>
          <p:cNvSpPr/>
          <p:nvPr/>
        </p:nvSpPr>
        <p:spPr>
          <a:xfrm>
            <a:off x="563166" y="2314337"/>
            <a:ext cx="13504069" cy="965598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2286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Shape 6"/>
          <p:cNvSpPr/>
          <p:nvPr/>
        </p:nvSpPr>
        <p:spPr>
          <a:xfrm>
            <a:off x="586026" y="2337197"/>
            <a:ext cx="643652" cy="919878"/>
          </a:xfrm>
          <a:prstGeom prst="rect">
            <a:avLst/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31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122" y="2646283"/>
            <a:ext cx="241341" cy="301705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Text 7"/>
          <p:cNvSpPr txBox="1"/>
          <p:nvPr/>
        </p:nvSpPr>
        <p:spPr>
          <a:xfrm>
            <a:off x="1390530" y="2498050"/>
            <a:ext cx="1960955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Node.js Express Guide</a:t>
            </a:r>
          </a:p>
        </p:txBody>
      </p:sp>
      <p:sp>
        <p:nvSpPr>
          <p:cNvPr id="333" name="Shape 8"/>
          <p:cNvSpPr/>
          <p:nvPr/>
        </p:nvSpPr>
        <p:spPr>
          <a:xfrm>
            <a:off x="563166" y="3440786"/>
            <a:ext cx="13504069" cy="965598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2286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4" name="Shape 9"/>
          <p:cNvSpPr/>
          <p:nvPr/>
        </p:nvSpPr>
        <p:spPr>
          <a:xfrm>
            <a:off x="586026" y="3463647"/>
            <a:ext cx="643652" cy="919878"/>
          </a:xfrm>
          <a:prstGeom prst="rect">
            <a:avLst/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35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122" y="3772732"/>
            <a:ext cx="241341" cy="301705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ext 10"/>
          <p:cNvSpPr txBox="1"/>
          <p:nvPr/>
        </p:nvSpPr>
        <p:spPr>
          <a:xfrm>
            <a:off x="1390530" y="3624500"/>
            <a:ext cx="2469203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Gemini API Docs (Google AI)</a:t>
            </a:r>
          </a:p>
        </p:txBody>
      </p:sp>
      <p:sp>
        <p:nvSpPr>
          <p:cNvPr id="337" name="Shape 11"/>
          <p:cNvSpPr/>
          <p:nvPr/>
        </p:nvSpPr>
        <p:spPr>
          <a:xfrm>
            <a:off x="563166" y="4567237"/>
            <a:ext cx="13504069" cy="965598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2286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8" name="Shape 12"/>
          <p:cNvSpPr/>
          <p:nvPr/>
        </p:nvSpPr>
        <p:spPr>
          <a:xfrm>
            <a:off x="586026" y="4590098"/>
            <a:ext cx="643652" cy="919878"/>
          </a:xfrm>
          <a:prstGeom prst="rect">
            <a:avLst/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39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7122" y="4899183"/>
            <a:ext cx="241341" cy="301705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ext 13"/>
          <p:cNvSpPr txBox="1"/>
          <p:nvPr/>
        </p:nvSpPr>
        <p:spPr>
          <a:xfrm>
            <a:off x="1390530" y="4750951"/>
            <a:ext cx="1325831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MongoDB Atlas</a:t>
            </a:r>
          </a:p>
        </p:txBody>
      </p:sp>
      <p:sp>
        <p:nvSpPr>
          <p:cNvPr id="341" name="Shape 14"/>
          <p:cNvSpPr/>
          <p:nvPr/>
        </p:nvSpPr>
        <p:spPr>
          <a:xfrm>
            <a:off x="563166" y="5693688"/>
            <a:ext cx="13504069" cy="965598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2286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2" name="Shape 15"/>
          <p:cNvSpPr/>
          <p:nvPr/>
        </p:nvSpPr>
        <p:spPr>
          <a:xfrm>
            <a:off x="586026" y="5716547"/>
            <a:ext cx="643652" cy="919878"/>
          </a:xfrm>
          <a:prstGeom prst="rect">
            <a:avLst/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43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7122" y="6025634"/>
            <a:ext cx="241341" cy="30170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Text 16"/>
          <p:cNvSpPr txBox="1"/>
          <p:nvPr/>
        </p:nvSpPr>
        <p:spPr>
          <a:xfrm>
            <a:off x="1390530" y="5877400"/>
            <a:ext cx="2543710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LangChain JS Documentation</a:t>
            </a:r>
          </a:p>
        </p:txBody>
      </p:sp>
      <p:sp>
        <p:nvSpPr>
          <p:cNvPr id="345" name="Shape 17"/>
          <p:cNvSpPr/>
          <p:nvPr/>
        </p:nvSpPr>
        <p:spPr>
          <a:xfrm>
            <a:off x="563166" y="6820137"/>
            <a:ext cx="13504069" cy="965598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2286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6" name="Shape 18"/>
          <p:cNvSpPr/>
          <p:nvPr/>
        </p:nvSpPr>
        <p:spPr>
          <a:xfrm>
            <a:off x="586026" y="6842997"/>
            <a:ext cx="643652" cy="919878"/>
          </a:xfrm>
          <a:prstGeom prst="rect">
            <a:avLst/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47" name="Image 6" descr="Imag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7122" y="7152084"/>
            <a:ext cx="241341" cy="301705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Text 19"/>
          <p:cNvSpPr txBox="1"/>
          <p:nvPr/>
        </p:nvSpPr>
        <p:spPr>
          <a:xfrm>
            <a:off x="1390530" y="7003852"/>
            <a:ext cx="1897238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Unix Shell Commands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0000"/>
            </a:pPr>
          </a:p>
        </p:txBody>
      </p:sp>
      <p:sp>
        <p:nvSpPr>
          <p:cNvPr id="352" name="Text 1"/>
          <p:cNvSpPr txBox="1"/>
          <p:nvPr/>
        </p:nvSpPr>
        <p:spPr>
          <a:xfrm>
            <a:off x="4236169" y="3887985"/>
            <a:ext cx="6158063" cy="126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0">
                <a:solidFill>
                  <a:srgbClr val="F94CA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94CAF"/>
                </a:solidFill>
              </a:rP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Text 1"/>
          <p:cNvSpPr txBox="1"/>
          <p:nvPr/>
        </p:nvSpPr>
        <p:spPr>
          <a:xfrm>
            <a:off x="793789" y="809267"/>
            <a:ext cx="7339312" cy="73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5500"/>
              </a:lnSpc>
              <a:defRPr b="1" sz="4400"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🧠</a:t>
            </a:r>
            <a:r>
              <a:rPr>
                <a:solidFill>
                  <a:srgbClr val="F94CAF"/>
                </a:solidFill>
              </a:rPr>
              <a:t> 2. Introduction of Project</a:t>
            </a:r>
          </a:p>
        </p:txBody>
      </p:sp>
      <p:sp>
        <p:nvSpPr>
          <p:cNvPr id="145" name="Text 2"/>
          <p:cNvSpPr txBox="1"/>
          <p:nvPr/>
        </p:nvSpPr>
        <p:spPr>
          <a:xfrm>
            <a:off x="1133950" y="2120979"/>
            <a:ext cx="10946409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The project ShopSphere is an AI-driven ChatBot integrated into an e-commerce website.</a:t>
            </a:r>
          </a:p>
        </p:txBody>
      </p:sp>
      <p:sp>
        <p:nvSpPr>
          <p:cNvPr id="146" name="Text 3"/>
          <p:cNvSpPr txBox="1"/>
          <p:nvPr/>
        </p:nvSpPr>
        <p:spPr>
          <a:xfrm>
            <a:off x="1133950" y="2829638"/>
            <a:ext cx="12702661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It helps users interact naturally to search for products, explore discounts, and get recommendations.</a:t>
            </a:r>
          </a:p>
        </p:txBody>
      </p:sp>
      <p:sp>
        <p:nvSpPr>
          <p:cNvPr id="147" name="Text 4"/>
          <p:cNvSpPr txBox="1"/>
          <p:nvPr/>
        </p:nvSpPr>
        <p:spPr>
          <a:xfrm>
            <a:off x="1133950" y="3991807"/>
            <a:ext cx="10195658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The chatbot uses Gemini AI (Google’s Generative Model) for intelligent responses.</a:t>
            </a:r>
          </a:p>
        </p:txBody>
      </p:sp>
      <p:sp>
        <p:nvSpPr>
          <p:cNvPr id="148" name="Shape 5"/>
          <p:cNvSpPr/>
          <p:nvPr/>
        </p:nvSpPr>
        <p:spPr>
          <a:xfrm>
            <a:off x="793790" y="1865827"/>
            <a:ext cx="30481" cy="2834641"/>
          </a:xfrm>
          <a:prstGeom prst="rect">
            <a:avLst/>
          </a:prstGeom>
          <a:solidFill>
            <a:srgbClr val="F94CA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Shape 6"/>
          <p:cNvSpPr/>
          <p:nvPr/>
        </p:nvSpPr>
        <p:spPr>
          <a:xfrm>
            <a:off x="793790" y="4955618"/>
            <a:ext cx="6407945" cy="2464714"/>
          </a:xfrm>
          <a:prstGeom prst="roundRect">
            <a:avLst>
              <a:gd name="adj" fmla="val 5936"/>
            </a:avLst>
          </a:prstGeom>
          <a:solidFill>
            <a:srgbClr val="241631"/>
          </a:solidFill>
          <a:ln w="3048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5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09" y="4955618"/>
            <a:ext cx="121922" cy="246471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ext 7"/>
          <p:cNvSpPr txBox="1"/>
          <p:nvPr/>
        </p:nvSpPr>
        <p:spPr>
          <a:xfrm>
            <a:off x="1142523" y="5212912"/>
            <a:ext cx="1100015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152" name="Text 8"/>
          <p:cNvSpPr txBox="1"/>
          <p:nvPr/>
        </p:nvSpPr>
        <p:spPr>
          <a:xfrm>
            <a:off x="1142523" y="5802510"/>
            <a:ext cx="5801917" cy="1308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The backend is powered by Node.js + Express, and the frontend is built using React.js.</a:t>
            </a:r>
          </a:p>
        </p:txBody>
      </p:sp>
      <p:sp>
        <p:nvSpPr>
          <p:cNvPr id="153" name="Shape 9"/>
          <p:cNvSpPr/>
          <p:nvPr/>
        </p:nvSpPr>
        <p:spPr>
          <a:xfrm>
            <a:off x="7428548" y="4955618"/>
            <a:ext cx="6408064" cy="2464714"/>
          </a:xfrm>
          <a:prstGeom prst="roundRect">
            <a:avLst>
              <a:gd name="adj" fmla="val 5936"/>
            </a:avLst>
          </a:prstGeom>
          <a:solidFill>
            <a:srgbClr val="241631"/>
          </a:solidFill>
          <a:ln w="3048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54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8067" y="4955618"/>
            <a:ext cx="121921" cy="246471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 10"/>
          <p:cNvSpPr txBox="1"/>
          <p:nvPr/>
        </p:nvSpPr>
        <p:spPr>
          <a:xfrm>
            <a:off x="7777281" y="5212912"/>
            <a:ext cx="2342581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Data &amp; Automation</a:t>
            </a:r>
          </a:p>
        </p:txBody>
      </p:sp>
      <p:sp>
        <p:nvSpPr>
          <p:cNvPr id="156" name="Text 11"/>
          <p:cNvSpPr txBox="1"/>
          <p:nvPr/>
        </p:nvSpPr>
        <p:spPr>
          <a:xfrm>
            <a:off x="7777281" y="5802510"/>
            <a:ext cx="5802036" cy="1308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All conversations are stored in MongoDB Atlas, and Unix Shell scripts automate backend operations.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Text 1"/>
          <p:cNvSpPr txBox="1"/>
          <p:nvPr/>
        </p:nvSpPr>
        <p:spPr>
          <a:xfrm>
            <a:off x="676869" y="719970"/>
            <a:ext cx="3106007" cy="62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700"/>
              </a:lnSpc>
              <a:defRPr b="1" sz="3800"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📄</a:t>
            </a:r>
            <a:r>
              <a:rPr>
                <a:solidFill>
                  <a:srgbClr val="F94CAF"/>
                </a:solidFill>
              </a:rPr>
              <a:t> 3. Abstract</a:t>
            </a:r>
          </a:p>
        </p:txBody>
      </p:sp>
      <p:sp>
        <p:nvSpPr>
          <p:cNvPr id="161" name="Text 2"/>
          <p:cNvSpPr txBox="1"/>
          <p:nvPr/>
        </p:nvSpPr>
        <p:spPr>
          <a:xfrm>
            <a:off x="676869" y="1621988"/>
            <a:ext cx="12656798" cy="36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This project demonstrates how Artificial Intelligence can be used in online shopping assistance. The system integrates:</a:t>
            </a:r>
          </a:p>
        </p:txBody>
      </p:sp>
      <p:sp>
        <p:nvSpPr>
          <p:cNvPr id="162" name="Shape 3"/>
          <p:cNvSpPr/>
          <p:nvPr/>
        </p:nvSpPr>
        <p:spPr>
          <a:xfrm>
            <a:off x="676870" y="2226230"/>
            <a:ext cx="4296608" cy="2436258"/>
          </a:xfrm>
          <a:prstGeom prst="roundRect">
            <a:avLst>
              <a:gd name="adj" fmla="val 1191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0227" y="2419587"/>
            <a:ext cx="580075" cy="580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9772" y="2546389"/>
            <a:ext cx="260986" cy="32635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xt 4"/>
          <p:cNvSpPr txBox="1"/>
          <p:nvPr/>
        </p:nvSpPr>
        <p:spPr>
          <a:xfrm>
            <a:off x="870227" y="3193018"/>
            <a:ext cx="2077890" cy="36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Frontend (React.js)</a:t>
            </a:r>
          </a:p>
        </p:txBody>
      </p:sp>
      <p:sp>
        <p:nvSpPr>
          <p:cNvPr id="166" name="Text 5"/>
          <p:cNvSpPr txBox="1"/>
          <p:nvPr/>
        </p:nvSpPr>
        <p:spPr>
          <a:xfrm>
            <a:off x="870227" y="3695699"/>
            <a:ext cx="2078126" cy="36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for user interaction.</a:t>
            </a:r>
          </a:p>
        </p:txBody>
      </p:sp>
      <p:sp>
        <p:nvSpPr>
          <p:cNvPr id="167" name="Shape 6"/>
          <p:cNvSpPr/>
          <p:nvPr/>
        </p:nvSpPr>
        <p:spPr>
          <a:xfrm>
            <a:off x="5166836" y="2226230"/>
            <a:ext cx="4296609" cy="2436258"/>
          </a:xfrm>
          <a:prstGeom prst="roundRect">
            <a:avLst>
              <a:gd name="adj" fmla="val 1191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8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60194" y="2419587"/>
            <a:ext cx="580074" cy="580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9737" y="2546389"/>
            <a:ext cx="260986" cy="32635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 7"/>
          <p:cNvSpPr txBox="1"/>
          <p:nvPr/>
        </p:nvSpPr>
        <p:spPr>
          <a:xfrm>
            <a:off x="5360194" y="3193018"/>
            <a:ext cx="3144299" cy="36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Backend (Node.js + Express)</a:t>
            </a:r>
          </a:p>
        </p:txBody>
      </p:sp>
      <p:sp>
        <p:nvSpPr>
          <p:cNvPr id="171" name="Text 8"/>
          <p:cNvSpPr txBox="1"/>
          <p:nvPr/>
        </p:nvSpPr>
        <p:spPr>
          <a:xfrm>
            <a:off x="5360194" y="3695699"/>
            <a:ext cx="3909894" cy="741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for communication and data handling.</a:t>
            </a:r>
          </a:p>
        </p:txBody>
      </p:sp>
      <p:sp>
        <p:nvSpPr>
          <p:cNvPr id="172" name="Shape 9"/>
          <p:cNvSpPr/>
          <p:nvPr/>
        </p:nvSpPr>
        <p:spPr>
          <a:xfrm>
            <a:off x="9656802" y="2226230"/>
            <a:ext cx="4296608" cy="2436258"/>
          </a:xfrm>
          <a:prstGeom prst="roundRect">
            <a:avLst>
              <a:gd name="adj" fmla="val 1191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3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50159" y="2419587"/>
            <a:ext cx="580075" cy="580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 6" descr="Image 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009702" y="2546389"/>
            <a:ext cx="260986" cy="32635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 10"/>
          <p:cNvSpPr txBox="1"/>
          <p:nvPr/>
        </p:nvSpPr>
        <p:spPr>
          <a:xfrm>
            <a:off x="9850159" y="3193018"/>
            <a:ext cx="1783099" cy="36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Gemini AI Model</a:t>
            </a:r>
          </a:p>
        </p:txBody>
      </p:sp>
      <p:sp>
        <p:nvSpPr>
          <p:cNvPr id="176" name="Text 11"/>
          <p:cNvSpPr txBox="1"/>
          <p:nvPr/>
        </p:nvSpPr>
        <p:spPr>
          <a:xfrm>
            <a:off x="9850159" y="3695699"/>
            <a:ext cx="2749124" cy="36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for generating responses.</a:t>
            </a:r>
          </a:p>
        </p:txBody>
      </p:sp>
      <p:sp>
        <p:nvSpPr>
          <p:cNvPr id="177" name="Shape 12"/>
          <p:cNvSpPr/>
          <p:nvPr/>
        </p:nvSpPr>
        <p:spPr>
          <a:xfrm>
            <a:off x="676870" y="4855845"/>
            <a:ext cx="6541532" cy="2049543"/>
          </a:xfrm>
          <a:prstGeom prst="roundRect">
            <a:avLst>
              <a:gd name="adj" fmla="val 1415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8" name="Image 7" descr="Image 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0227" y="5049203"/>
            <a:ext cx="580075" cy="580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 8" descr="Image 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9772" y="5176003"/>
            <a:ext cx="260986" cy="32635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 13"/>
          <p:cNvSpPr txBox="1"/>
          <p:nvPr/>
        </p:nvSpPr>
        <p:spPr>
          <a:xfrm>
            <a:off x="870228" y="5822632"/>
            <a:ext cx="1675997" cy="36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MongoDB Atlas</a:t>
            </a:r>
          </a:p>
        </p:txBody>
      </p:sp>
      <p:sp>
        <p:nvSpPr>
          <p:cNvPr id="181" name="Text 14"/>
          <p:cNvSpPr txBox="1"/>
          <p:nvPr/>
        </p:nvSpPr>
        <p:spPr>
          <a:xfrm>
            <a:off x="870228" y="6325313"/>
            <a:ext cx="2972160" cy="36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for storing user chat history.</a:t>
            </a:r>
          </a:p>
        </p:txBody>
      </p:sp>
      <p:sp>
        <p:nvSpPr>
          <p:cNvPr id="182" name="Shape 15"/>
          <p:cNvSpPr/>
          <p:nvPr/>
        </p:nvSpPr>
        <p:spPr>
          <a:xfrm>
            <a:off x="7411759" y="4855845"/>
            <a:ext cx="6541653" cy="2049543"/>
          </a:xfrm>
          <a:prstGeom prst="roundRect">
            <a:avLst>
              <a:gd name="adj" fmla="val 1415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83" name="Image 9" descr="Image 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05117" y="5049203"/>
            <a:ext cx="580074" cy="580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 10" descr="Image 10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764660" y="5176003"/>
            <a:ext cx="260986" cy="3263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16"/>
          <p:cNvSpPr txBox="1"/>
          <p:nvPr/>
        </p:nvSpPr>
        <p:spPr>
          <a:xfrm>
            <a:off x="7605117" y="5822632"/>
            <a:ext cx="2373505" cy="36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Unix Shell Automation</a:t>
            </a:r>
          </a:p>
        </p:txBody>
      </p:sp>
      <p:sp>
        <p:nvSpPr>
          <p:cNvPr id="186" name="Text 17"/>
          <p:cNvSpPr txBox="1"/>
          <p:nvPr/>
        </p:nvSpPr>
        <p:spPr>
          <a:xfrm>
            <a:off x="7605117" y="6325313"/>
            <a:ext cx="4707565" cy="36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for maintaining and monitoring the backend.</a:t>
            </a:r>
          </a:p>
        </p:txBody>
      </p:sp>
      <p:sp>
        <p:nvSpPr>
          <p:cNvPr id="187" name="Text 18"/>
          <p:cNvSpPr txBox="1"/>
          <p:nvPr/>
        </p:nvSpPr>
        <p:spPr>
          <a:xfrm>
            <a:off x="676869" y="7122914"/>
            <a:ext cx="11896373" cy="36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19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The chatbot provides quick answers, searches for products, and improves user experience through automation.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Text 1"/>
          <p:cNvSpPr txBox="1"/>
          <p:nvPr/>
        </p:nvSpPr>
        <p:spPr>
          <a:xfrm>
            <a:off x="521493" y="413384"/>
            <a:ext cx="6826431" cy="480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600"/>
              </a:lnSpc>
              <a:defRPr b="1" sz="2900"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💡</a:t>
            </a:r>
            <a:r>
              <a:rPr>
                <a:solidFill>
                  <a:srgbClr val="F94CAF"/>
                </a:solidFill>
              </a:rPr>
              <a:t> 4. Introducing the Project (in Points)</a:t>
            </a:r>
          </a:p>
        </p:txBody>
      </p:sp>
      <p:sp>
        <p:nvSpPr>
          <p:cNvPr id="192" name="Shape 2"/>
          <p:cNvSpPr/>
          <p:nvPr/>
        </p:nvSpPr>
        <p:spPr>
          <a:xfrm>
            <a:off x="521493" y="1102519"/>
            <a:ext cx="335163" cy="335162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Text 3"/>
          <p:cNvSpPr txBox="1"/>
          <p:nvPr/>
        </p:nvSpPr>
        <p:spPr>
          <a:xfrm>
            <a:off x="622627" y="1130378"/>
            <a:ext cx="132775" cy="22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700"/>
              </a:lnSpc>
              <a:defRPr b="1" sz="17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4" name="Text 4"/>
          <p:cNvSpPr txBox="1"/>
          <p:nvPr/>
        </p:nvSpPr>
        <p:spPr>
          <a:xfrm>
            <a:off x="1005601" y="1121093"/>
            <a:ext cx="1761705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User-friendly Interface</a:t>
            </a:r>
          </a:p>
        </p:txBody>
      </p:sp>
      <p:sp>
        <p:nvSpPr>
          <p:cNvPr id="195" name="Text 5"/>
          <p:cNvSpPr txBox="1"/>
          <p:nvPr/>
        </p:nvSpPr>
        <p:spPr>
          <a:xfrm>
            <a:off x="1005601" y="1508284"/>
            <a:ext cx="2503377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React-based frontend interface.</a:t>
            </a:r>
          </a:p>
        </p:txBody>
      </p:sp>
      <p:sp>
        <p:nvSpPr>
          <p:cNvPr id="196" name="Shape 6"/>
          <p:cNvSpPr/>
          <p:nvPr/>
        </p:nvSpPr>
        <p:spPr>
          <a:xfrm>
            <a:off x="521493" y="2104191"/>
            <a:ext cx="335163" cy="335162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Text 7"/>
          <p:cNvSpPr txBox="1"/>
          <p:nvPr/>
        </p:nvSpPr>
        <p:spPr>
          <a:xfrm>
            <a:off x="622627" y="2132052"/>
            <a:ext cx="132775" cy="22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700"/>
              </a:lnSpc>
              <a:defRPr b="1" sz="17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8" name="Text 8"/>
          <p:cNvSpPr txBox="1"/>
          <p:nvPr/>
        </p:nvSpPr>
        <p:spPr>
          <a:xfrm>
            <a:off x="1005601" y="2122765"/>
            <a:ext cx="1129334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Smart AI Core</a:t>
            </a:r>
          </a:p>
        </p:txBody>
      </p:sp>
      <p:sp>
        <p:nvSpPr>
          <p:cNvPr id="199" name="Text 9"/>
          <p:cNvSpPr txBox="1"/>
          <p:nvPr/>
        </p:nvSpPr>
        <p:spPr>
          <a:xfrm>
            <a:off x="1005601" y="2509957"/>
            <a:ext cx="4094114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AI chatbot powered by Gemini API for smart replies.</a:t>
            </a:r>
          </a:p>
        </p:txBody>
      </p:sp>
      <p:sp>
        <p:nvSpPr>
          <p:cNvPr id="200" name="Shape 10"/>
          <p:cNvSpPr/>
          <p:nvPr/>
        </p:nvSpPr>
        <p:spPr>
          <a:xfrm>
            <a:off x="521493" y="3105863"/>
            <a:ext cx="335163" cy="335162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1" name="Text 11"/>
          <p:cNvSpPr txBox="1"/>
          <p:nvPr/>
        </p:nvSpPr>
        <p:spPr>
          <a:xfrm>
            <a:off x="622627" y="3133724"/>
            <a:ext cx="132775" cy="22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700"/>
              </a:lnSpc>
              <a:defRPr b="1" sz="17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2" name="Text 12"/>
          <p:cNvSpPr txBox="1"/>
          <p:nvPr/>
        </p:nvSpPr>
        <p:spPr>
          <a:xfrm>
            <a:off x="1005601" y="3124437"/>
            <a:ext cx="1317378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Robust Backend</a:t>
            </a:r>
          </a:p>
        </p:txBody>
      </p:sp>
      <p:sp>
        <p:nvSpPr>
          <p:cNvPr id="203" name="Text 13"/>
          <p:cNvSpPr txBox="1"/>
          <p:nvPr/>
        </p:nvSpPr>
        <p:spPr>
          <a:xfrm>
            <a:off x="1005601" y="3511629"/>
            <a:ext cx="4203069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RESTful backend API built with Node.js and Express.</a:t>
            </a:r>
          </a:p>
        </p:txBody>
      </p:sp>
      <p:sp>
        <p:nvSpPr>
          <p:cNvPr id="204" name="Shape 14"/>
          <p:cNvSpPr/>
          <p:nvPr/>
        </p:nvSpPr>
        <p:spPr>
          <a:xfrm>
            <a:off x="521493" y="4107536"/>
            <a:ext cx="335163" cy="335162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5" name="Text 15"/>
          <p:cNvSpPr txBox="1"/>
          <p:nvPr/>
        </p:nvSpPr>
        <p:spPr>
          <a:xfrm>
            <a:off x="622627" y="4135397"/>
            <a:ext cx="132775" cy="22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700"/>
              </a:lnSpc>
              <a:defRPr b="1" sz="17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6" name="Text 16"/>
          <p:cNvSpPr txBox="1"/>
          <p:nvPr/>
        </p:nvSpPr>
        <p:spPr>
          <a:xfrm>
            <a:off x="1005601" y="4126110"/>
            <a:ext cx="1653097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History Management</a:t>
            </a:r>
          </a:p>
        </p:txBody>
      </p:sp>
      <p:sp>
        <p:nvSpPr>
          <p:cNvPr id="207" name="Text 17"/>
          <p:cNvSpPr txBox="1"/>
          <p:nvPr/>
        </p:nvSpPr>
        <p:spPr>
          <a:xfrm>
            <a:off x="1005601" y="4513302"/>
            <a:ext cx="3847382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Chat history management using MongoDB Atlas.</a:t>
            </a:r>
          </a:p>
        </p:txBody>
      </p:sp>
      <p:sp>
        <p:nvSpPr>
          <p:cNvPr id="208" name="Shape 18"/>
          <p:cNvSpPr/>
          <p:nvPr/>
        </p:nvSpPr>
        <p:spPr>
          <a:xfrm>
            <a:off x="521493" y="5109209"/>
            <a:ext cx="335163" cy="335162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Text 19"/>
          <p:cNvSpPr txBox="1"/>
          <p:nvPr/>
        </p:nvSpPr>
        <p:spPr>
          <a:xfrm>
            <a:off x="622627" y="5137070"/>
            <a:ext cx="132775" cy="22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700"/>
              </a:lnSpc>
              <a:defRPr b="1" sz="17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10" name="Text 20"/>
          <p:cNvSpPr txBox="1"/>
          <p:nvPr/>
        </p:nvSpPr>
        <p:spPr>
          <a:xfrm>
            <a:off x="1005601" y="5127783"/>
            <a:ext cx="1871007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Operational Automation</a:t>
            </a:r>
          </a:p>
        </p:txBody>
      </p:sp>
      <p:sp>
        <p:nvSpPr>
          <p:cNvPr id="211" name="Text 21"/>
          <p:cNvSpPr txBox="1"/>
          <p:nvPr/>
        </p:nvSpPr>
        <p:spPr>
          <a:xfrm>
            <a:off x="1005601" y="5514974"/>
            <a:ext cx="5655768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Integration of Unix Shell scripts for server commands and data updates.</a:t>
            </a:r>
          </a:p>
        </p:txBody>
      </p:sp>
      <p:sp>
        <p:nvSpPr>
          <p:cNvPr id="212" name="Shape 22"/>
          <p:cNvSpPr/>
          <p:nvPr/>
        </p:nvSpPr>
        <p:spPr>
          <a:xfrm>
            <a:off x="521493" y="6110882"/>
            <a:ext cx="335163" cy="335162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Text 23"/>
          <p:cNvSpPr txBox="1"/>
          <p:nvPr/>
        </p:nvSpPr>
        <p:spPr>
          <a:xfrm>
            <a:off x="622627" y="6138743"/>
            <a:ext cx="132775" cy="22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700"/>
              </a:lnSpc>
              <a:defRPr b="1" sz="17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14" name="Text 24"/>
          <p:cNvSpPr txBox="1"/>
          <p:nvPr/>
        </p:nvSpPr>
        <p:spPr>
          <a:xfrm>
            <a:off x="1005601" y="6129456"/>
            <a:ext cx="1504989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Flexible Interaction</a:t>
            </a:r>
          </a:p>
        </p:txBody>
      </p:sp>
      <p:sp>
        <p:nvSpPr>
          <p:cNvPr id="215" name="Text 25"/>
          <p:cNvSpPr txBox="1"/>
          <p:nvPr/>
        </p:nvSpPr>
        <p:spPr>
          <a:xfrm>
            <a:off x="1005601" y="6516647"/>
            <a:ext cx="4045237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Supports both user messages and quick questions.</a:t>
            </a:r>
          </a:p>
        </p:txBody>
      </p:sp>
      <p:sp>
        <p:nvSpPr>
          <p:cNvPr id="216" name="Shape 26"/>
          <p:cNvSpPr/>
          <p:nvPr/>
        </p:nvSpPr>
        <p:spPr>
          <a:xfrm>
            <a:off x="521493" y="7112555"/>
            <a:ext cx="335163" cy="335162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7" name="Text 27"/>
          <p:cNvSpPr txBox="1"/>
          <p:nvPr/>
        </p:nvSpPr>
        <p:spPr>
          <a:xfrm>
            <a:off x="622627" y="7140416"/>
            <a:ext cx="132775" cy="22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700"/>
              </a:lnSpc>
              <a:defRPr b="1" sz="17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18" name="Text 28"/>
          <p:cNvSpPr txBox="1"/>
          <p:nvPr/>
        </p:nvSpPr>
        <p:spPr>
          <a:xfrm>
            <a:off x="1005601" y="7131129"/>
            <a:ext cx="1040695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Enhanced UI</a:t>
            </a:r>
          </a:p>
        </p:txBody>
      </p:sp>
      <p:sp>
        <p:nvSpPr>
          <p:cNvPr id="219" name="Text 29"/>
          <p:cNvSpPr txBox="1"/>
          <p:nvPr/>
        </p:nvSpPr>
        <p:spPr>
          <a:xfrm>
            <a:off x="1005601" y="7518320"/>
            <a:ext cx="4765987" cy="274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Interactive UI with smooth scrolling and message formatting.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Text 1"/>
          <p:cNvSpPr txBox="1"/>
          <p:nvPr/>
        </p:nvSpPr>
        <p:spPr>
          <a:xfrm>
            <a:off x="793790" y="670083"/>
            <a:ext cx="13042821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b="1" sz="4400"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⚙️</a:t>
            </a:r>
            <a:r>
              <a:rPr>
                <a:solidFill>
                  <a:srgbClr val="F94CAF"/>
                </a:solidFill>
              </a:rPr>
              <a:t>5. Software and Hardware Required Configuration</a:t>
            </a:r>
          </a:p>
        </p:txBody>
      </p:sp>
      <p:sp>
        <p:nvSpPr>
          <p:cNvPr id="224" name="Text 2"/>
          <p:cNvSpPr txBox="1"/>
          <p:nvPr/>
        </p:nvSpPr>
        <p:spPr>
          <a:xfrm>
            <a:off x="793789" y="2639497"/>
            <a:ext cx="3009839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Software Requirements:</a:t>
            </a:r>
          </a:p>
        </p:txBody>
      </p:sp>
      <p:sp>
        <p:nvSpPr>
          <p:cNvPr id="225" name="Text 3"/>
          <p:cNvSpPr txBox="1"/>
          <p:nvPr/>
        </p:nvSpPr>
        <p:spPr>
          <a:xfrm>
            <a:off x="793789" y="3297078"/>
            <a:ext cx="325918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OS: Windows / macOS / Linux</a:t>
            </a:r>
          </a:p>
        </p:txBody>
      </p:sp>
      <p:sp>
        <p:nvSpPr>
          <p:cNvPr id="226" name="Text 4"/>
          <p:cNvSpPr txBox="1"/>
          <p:nvPr/>
        </p:nvSpPr>
        <p:spPr>
          <a:xfrm>
            <a:off x="793789" y="3829882"/>
            <a:ext cx="2119593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Frontend: React.js</a:t>
            </a:r>
          </a:p>
        </p:txBody>
      </p:sp>
      <p:sp>
        <p:nvSpPr>
          <p:cNvPr id="227" name="Text 5"/>
          <p:cNvSpPr txBox="1"/>
          <p:nvPr/>
        </p:nvSpPr>
        <p:spPr>
          <a:xfrm>
            <a:off x="793789" y="4362687"/>
            <a:ext cx="349985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Backend: Node.js (v18 or above)</a:t>
            </a:r>
          </a:p>
        </p:txBody>
      </p:sp>
      <p:sp>
        <p:nvSpPr>
          <p:cNvPr id="228" name="Text 6"/>
          <p:cNvSpPr txBox="1"/>
          <p:nvPr/>
        </p:nvSpPr>
        <p:spPr>
          <a:xfrm>
            <a:off x="793789" y="4895493"/>
            <a:ext cx="288799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Database: MongoDB Atlas</a:t>
            </a:r>
          </a:p>
        </p:txBody>
      </p:sp>
      <p:sp>
        <p:nvSpPr>
          <p:cNvPr id="229" name="Text 7"/>
          <p:cNvSpPr txBox="1"/>
          <p:nvPr/>
        </p:nvSpPr>
        <p:spPr>
          <a:xfrm>
            <a:off x="793789" y="5428298"/>
            <a:ext cx="3439450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AI Service: Gemini API (Google)</a:t>
            </a:r>
          </a:p>
        </p:txBody>
      </p:sp>
      <p:sp>
        <p:nvSpPr>
          <p:cNvPr id="230" name="Text 8"/>
          <p:cNvSpPr txBox="1"/>
          <p:nvPr/>
        </p:nvSpPr>
        <p:spPr>
          <a:xfrm>
            <a:off x="793789" y="5961102"/>
            <a:ext cx="253969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Automation: Unix Shell</a:t>
            </a:r>
          </a:p>
        </p:txBody>
      </p:sp>
      <p:sp>
        <p:nvSpPr>
          <p:cNvPr id="231" name="Text 9"/>
          <p:cNvSpPr txBox="1"/>
          <p:nvPr/>
        </p:nvSpPr>
        <p:spPr>
          <a:xfrm>
            <a:off x="793789" y="6493907"/>
            <a:ext cx="1699600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IDE: VS Code</a:t>
            </a:r>
          </a:p>
        </p:txBody>
      </p:sp>
      <p:sp>
        <p:nvSpPr>
          <p:cNvPr id="232" name="Text 10"/>
          <p:cNvSpPr txBox="1"/>
          <p:nvPr/>
        </p:nvSpPr>
        <p:spPr>
          <a:xfrm>
            <a:off x="793789" y="7026712"/>
            <a:ext cx="271943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Browser: Chrome / Edge</a:t>
            </a:r>
          </a:p>
        </p:txBody>
      </p:sp>
      <p:sp>
        <p:nvSpPr>
          <p:cNvPr id="233" name="Text 11"/>
          <p:cNvSpPr txBox="1"/>
          <p:nvPr/>
        </p:nvSpPr>
        <p:spPr>
          <a:xfrm>
            <a:off x="7599520" y="2639497"/>
            <a:ext cx="3118434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Hardware Requirements:</a:t>
            </a:r>
          </a:p>
        </p:txBody>
      </p:sp>
      <p:sp>
        <p:nvSpPr>
          <p:cNvPr id="234" name="Text 12"/>
          <p:cNvSpPr txBox="1"/>
          <p:nvPr/>
        </p:nvSpPr>
        <p:spPr>
          <a:xfrm>
            <a:off x="7599520" y="3297078"/>
            <a:ext cx="2983720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Processor: Intel i5 or above</a:t>
            </a:r>
          </a:p>
        </p:txBody>
      </p:sp>
      <p:sp>
        <p:nvSpPr>
          <p:cNvPr id="235" name="Text 13"/>
          <p:cNvSpPr txBox="1"/>
          <p:nvPr/>
        </p:nvSpPr>
        <p:spPr>
          <a:xfrm>
            <a:off x="7599520" y="3829882"/>
            <a:ext cx="238293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RAM: 8 GB minimum</a:t>
            </a:r>
          </a:p>
        </p:txBody>
      </p:sp>
      <p:sp>
        <p:nvSpPr>
          <p:cNvPr id="236" name="Text 14"/>
          <p:cNvSpPr txBox="1"/>
          <p:nvPr/>
        </p:nvSpPr>
        <p:spPr>
          <a:xfrm>
            <a:off x="7599520" y="4362687"/>
            <a:ext cx="3475293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Disk Space: 500 MB (for project)</a:t>
            </a:r>
          </a:p>
        </p:txBody>
      </p:sp>
      <p:sp>
        <p:nvSpPr>
          <p:cNvPr id="237" name="Text 15"/>
          <p:cNvSpPr txBox="1"/>
          <p:nvPr/>
        </p:nvSpPr>
        <p:spPr>
          <a:xfrm>
            <a:off x="7599520" y="4895493"/>
            <a:ext cx="353580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Internet: Required for Gemini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1" name="Text 1"/>
          <p:cNvSpPr txBox="1"/>
          <p:nvPr/>
        </p:nvSpPr>
        <p:spPr>
          <a:xfrm>
            <a:off x="626269" y="495418"/>
            <a:ext cx="4359598" cy="58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400"/>
              </a:lnSpc>
              <a:defRPr b="1" sz="3500"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🛠️</a:t>
            </a:r>
            <a:r>
              <a:rPr>
                <a:solidFill>
                  <a:srgbClr val="F94CAF"/>
                </a:solidFill>
              </a:rPr>
              <a:t> 6. Implementation</a:t>
            </a:r>
          </a:p>
        </p:txBody>
      </p:sp>
      <p:sp>
        <p:nvSpPr>
          <p:cNvPr id="242" name="Text 2"/>
          <p:cNvSpPr txBox="1"/>
          <p:nvPr/>
        </p:nvSpPr>
        <p:spPr>
          <a:xfrm>
            <a:off x="626268" y="1323023"/>
            <a:ext cx="5232990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The ShopSphere architecture is built on distinct layers:</a:t>
            </a:r>
          </a:p>
        </p:txBody>
      </p:sp>
      <p:sp>
        <p:nvSpPr>
          <p:cNvPr id="243" name="Shape 3"/>
          <p:cNvSpPr/>
          <p:nvPr/>
        </p:nvSpPr>
        <p:spPr>
          <a:xfrm>
            <a:off x="626268" y="2150506"/>
            <a:ext cx="4339949" cy="2188013"/>
          </a:xfrm>
          <a:prstGeom prst="roundRect">
            <a:avLst>
              <a:gd name="adj" fmla="val 5015"/>
            </a:avLst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4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268" y="2127647"/>
            <a:ext cx="4339949" cy="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7755" y="1882139"/>
            <a:ext cx="536854" cy="536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88848" y="2016323"/>
            <a:ext cx="214671" cy="268368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ext 4"/>
          <p:cNvSpPr txBox="1"/>
          <p:nvPr/>
        </p:nvSpPr>
        <p:spPr>
          <a:xfrm>
            <a:off x="828079" y="2597824"/>
            <a:ext cx="876829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248" name="Text 5"/>
          <p:cNvSpPr txBox="1"/>
          <p:nvPr/>
        </p:nvSpPr>
        <p:spPr>
          <a:xfrm>
            <a:off x="828079" y="3063002"/>
            <a:ext cx="3936326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React components for chatbot and store interface (App.js, ChatBot.js, EcommerceStore.js).</a:t>
            </a:r>
          </a:p>
        </p:txBody>
      </p:sp>
      <p:sp>
        <p:nvSpPr>
          <p:cNvPr id="249" name="Shape 6"/>
          <p:cNvSpPr/>
          <p:nvPr/>
        </p:nvSpPr>
        <p:spPr>
          <a:xfrm>
            <a:off x="5145166" y="2150506"/>
            <a:ext cx="4339949" cy="2188013"/>
          </a:xfrm>
          <a:prstGeom prst="roundRect">
            <a:avLst>
              <a:gd name="adj" fmla="val 5015"/>
            </a:avLst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50" name="Image 4" descr="Imag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5166" y="2127647"/>
            <a:ext cx="4339949" cy="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 5" descr="Imag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655" y="1882139"/>
            <a:ext cx="536854" cy="536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 6" descr="Imag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07746" y="2016323"/>
            <a:ext cx="214671" cy="26836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 7"/>
          <p:cNvSpPr txBox="1"/>
          <p:nvPr/>
        </p:nvSpPr>
        <p:spPr>
          <a:xfrm>
            <a:off x="5346977" y="2597824"/>
            <a:ext cx="85289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254" name="Text 8"/>
          <p:cNvSpPr txBox="1"/>
          <p:nvPr/>
        </p:nvSpPr>
        <p:spPr>
          <a:xfrm>
            <a:off x="5346977" y="3063001"/>
            <a:ext cx="3936325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Node.js with Express routes for /chat endpoint.</a:t>
            </a:r>
          </a:p>
        </p:txBody>
      </p:sp>
      <p:sp>
        <p:nvSpPr>
          <p:cNvPr id="255" name="Shape 9"/>
          <p:cNvSpPr/>
          <p:nvPr/>
        </p:nvSpPr>
        <p:spPr>
          <a:xfrm>
            <a:off x="9664065" y="2150506"/>
            <a:ext cx="4339948" cy="2188013"/>
          </a:xfrm>
          <a:prstGeom prst="roundRect">
            <a:avLst>
              <a:gd name="adj" fmla="val 5015"/>
            </a:avLst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56" name="Image 7" descr="Imag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4065" y="2127647"/>
            <a:ext cx="4339948" cy="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 8" descr="Imag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65552" y="1882139"/>
            <a:ext cx="536854" cy="536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 9" descr="Image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26643" y="2016323"/>
            <a:ext cx="214671" cy="26836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 10"/>
          <p:cNvSpPr txBox="1"/>
          <p:nvPr/>
        </p:nvSpPr>
        <p:spPr>
          <a:xfrm>
            <a:off x="9865876" y="2597824"/>
            <a:ext cx="81673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AI Layer</a:t>
            </a:r>
          </a:p>
        </p:txBody>
      </p:sp>
      <p:sp>
        <p:nvSpPr>
          <p:cNvPr id="260" name="Text 11"/>
          <p:cNvSpPr txBox="1"/>
          <p:nvPr/>
        </p:nvSpPr>
        <p:spPr>
          <a:xfrm>
            <a:off x="9865876" y="3063001"/>
            <a:ext cx="3936325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Gemini API integration via LangChain to process messages.</a:t>
            </a:r>
          </a:p>
        </p:txBody>
      </p:sp>
      <p:sp>
        <p:nvSpPr>
          <p:cNvPr id="261" name="Shape 12"/>
          <p:cNvSpPr/>
          <p:nvPr/>
        </p:nvSpPr>
        <p:spPr>
          <a:xfrm>
            <a:off x="626268" y="4785836"/>
            <a:ext cx="6599397" cy="1830111"/>
          </a:xfrm>
          <a:prstGeom prst="roundRect">
            <a:avLst>
              <a:gd name="adj" fmla="val 5996"/>
            </a:avLst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62" name="Image 10" descr="Imag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6268" y="4762975"/>
            <a:ext cx="6599397" cy="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 11" descr="Imag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7539" y="4517468"/>
            <a:ext cx="536854" cy="536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 12" descr="Imag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18632" y="4651652"/>
            <a:ext cx="214671" cy="26836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ext 13"/>
          <p:cNvSpPr txBox="1"/>
          <p:nvPr/>
        </p:nvSpPr>
        <p:spPr>
          <a:xfrm>
            <a:off x="828079" y="5233153"/>
            <a:ext cx="93691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66" name="Text 14"/>
          <p:cNvSpPr txBox="1"/>
          <p:nvPr/>
        </p:nvSpPr>
        <p:spPr>
          <a:xfrm>
            <a:off x="828079" y="5698330"/>
            <a:ext cx="6195776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MongoDB Atlas used to store chat threads (message, threadId, sender).</a:t>
            </a:r>
          </a:p>
        </p:txBody>
      </p:sp>
      <p:sp>
        <p:nvSpPr>
          <p:cNvPr id="267" name="Shape 15"/>
          <p:cNvSpPr/>
          <p:nvPr/>
        </p:nvSpPr>
        <p:spPr>
          <a:xfrm>
            <a:off x="7404616" y="4785836"/>
            <a:ext cx="6599396" cy="1830111"/>
          </a:xfrm>
          <a:prstGeom prst="roundRect">
            <a:avLst>
              <a:gd name="adj" fmla="val 5996"/>
            </a:avLst>
          </a:prstGeom>
          <a:solidFill>
            <a:srgbClr val="24163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68" name="Image 13" descr="Image 1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04616" y="4762975"/>
            <a:ext cx="6599396" cy="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 14" descr="Imag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5887" y="4517468"/>
            <a:ext cx="536854" cy="536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 15" descr="Image 1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96978" y="4651652"/>
            <a:ext cx="214671" cy="268368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Text 16"/>
          <p:cNvSpPr txBox="1"/>
          <p:nvPr/>
        </p:nvSpPr>
        <p:spPr>
          <a:xfrm>
            <a:off x="7606427" y="5233153"/>
            <a:ext cx="1092833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Shell Layer</a:t>
            </a:r>
          </a:p>
        </p:txBody>
      </p:sp>
      <p:sp>
        <p:nvSpPr>
          <p:cNvPr id="272" name="Text 17"/>
          <p:cNvSpPr txBox="1"/>
          <p:nvPr/>
        </p:nvSpPr>
        <p:spPr>
          <a:xfrm>
            <a:off x="7606427" y="5698330"/>
            <a:ext cx="6195775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Used to monitor, start, or restart the backend using Unix commands.</a:t>
            </a:r>
          </a:p>
        </p:txBody>
      </p:sp>
      <p:sp>
        <p:nvSpPr>
          <p:cNvPr id="273" name="Text 18"/>
          <p:cNvSpPr txBox="1"/>
          <p:nvPr/>
        </p:nvSpPr>
        <p:spPr>
          <a:xfrm>
            <a:off x="626268" y="6817162"/>
            <a:ext cx="52852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Flow:</a:t>
            </a:r>
          </a:p>
        </p:txBody>
      </p:sp>
      <p:sp>
        <p:nvSpPr>
          <p:cNvPr id="274" name="Text 19"/>
          <p:cNvSpPr txBox="1"/>
          <p:nvPr/>
        </p:nvSpPr>
        <p:spPr>
          <a:xfrm>
            <a:off x="626268" y="7376279"/>
            <a:ext cx="7823790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B05B5C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User</a:t>
            </a:r>
            <a:r>
              <a:rPr>
                <a:solidFill>
                  <a:srgbClr val="DAD1E6"/>
                </a:solidFill>
              </a:rPr>
              <a:t> → React UI → Express API → Gemini AI → MongoDB → Response → User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8" name="Text 1"/>
          <p:cNvSpPr txBox="1"/>
          <p:nvPr/>
        </p:nvSpPr>
        <p:spPr>
          <a:xfrm>
            <a:off x="793790" y="992147"/>
            <a:ext cx="6843539" cy="73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5500"/>
              </a:lnSpc>
              <a:defRPr b="1" sz="4400"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🖼️</a:t>
            </a:r>
            <a:r>
              <a:rPr>
                <a:solidFill>
                  <a:srgbClr val="F94CAF"/>
                </a:solidFill>
              </a:rPr>
              <a:t> 7. Output Screenshots,</a:t>
            </a:r>
          </a:p>
        </p:txBody>
      </p:sp>
      <p:sp>
        <p:nvSpPr>
          <p:cNvPr id="279" name="Text 2"/>
          <p:cNvSpPr txBox="1"/>
          <p:nvPr/>
        </p:nvSpPr>
        <p:spPr>
          <a:xfrm>
            <a:off x="793790" y="2048708"/>
            <a:ext cx="7105750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Visualise the key components of the ShopSphere project:</a:t>
            </a:r>
          </a:p>
        </p:txBody>
      </p:sp>
      <p:pic>
        <p:nvPicPr>
          <p:cNvPr id="28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214" y="2791699"/>
            <a:ext cx="6585253" cy="4283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 08-10-25 at 6.09 AM.jpeg" descr="Image 08-10-25 at 6.09 AM.jpeg"/>
          <p:cNvPicPr>
            <a:picLocks noChangeAspect="1"/>
          </p:cNvPicPr>
          <p:nvPr/>
        </p:nvPicPr>
        <p:blipFill>
          <a:blip r:embed="rId4">
            <a:extLst/>
          </a:blip>
          <a:srcRect l="0" t="1640" r="0" b="1640"/>
          <a:stretch>
            <a:fillRect/>
          </a:stretch>
        </p:blipFill>
        <p:spPr>
          <a:xfrm>
            <a:off x="7597081" y="2710620"/>
            <a:ext cx="6772030" cy="4259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5" name="Text 1"/>
          <p:cNvSpPr txBox="1"/>
          <p:nvPr/>
        </p:nvSpPr>
        <p:spPr>
          <a:xfrm>
            <a:off x="793790" y="1773078"/>
            <a:ext cx="4390331" cy="733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5500"/>
              </a:lnSpc>
              <a:defRPr b="1" sz="4400"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✅</a:t>
            </a:r>
            <a:r>
              <a:rPr>
                <a:solidFill>
                  <a:srgbClr val="F94CAF"/>
                </a:solidFill>
              </a:rPr>
              <a:t> 8. Conclusion</a:t>
            </a:r>
          </a:p>
        </p:txBody>
      </p:sp>
      <p:sp>
        <p:nvSpPr>
          <p:cNvPr id="286" name="Text 2"/>
          <p:cNvSpPr txBox="1"/>
          <p:nvPr/>
        </p:nvSpPr>
        <p:spPr>
          <a:xfrm>
            <a:off x="793790" y="2829638"/>
            <a:ext cx="10868236" cy="4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The ShopSphere ChatBot successfully demonstrates integration of AI with e-commerce.</a:t>
            </a:r>
          </a:p>
        </p:txBody>
      </p:sp>
      <p:sp>
        <p:nvSpPr>
          <p:cNvPr id="287" name="Shape 3"/>
          <p:cNvSpPr/>
          <p:nvPr/>
        </p:nvSpPr>
        <p:spPr>
          <a:xfrm>
            <a:off x="793790" y="3538299"/>
            <a:ext cx="4196358" cy="2918223"/>
          </a:xfrm>
          <a:prstGeom prst="roundRect">
            <a:avLst>
              <a:gd name="adj" fmla="val 5013"/>
            </a:avLst>
          </a:prstGeom>
          <a:solidFill>
            <a:srgbClr val="241631"/>
          </a:solidFill>
          <a:ln w="3048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8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09" y="3538299"/>
            <a:ext cx="121922" cy="2918223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Text 4"/>
          <p:cNvSpPr txBox="1"/>
          <p:nvPr/>
        </p:nvSpPr>
        <p:spPr>
          <a:xfrm>
            <a:off x="1142523" y="3795593"/>
            <a:ext cx="3590332" cy="864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Intelligent Customer Experience</a:t>
            </a:r>
          </a:p>
        </p:txBody>
      </p:sp>
      <p:sp>
        <p:nvSpPr>
          <p:cNvPr id="290" name="Text 5"/>
          <p:cNvSpPr txBox="1"/>
          <p:nvPr/>
        </p:nvSpPr>
        <p:spPr>
          <a:xfrm>
            <a:off x="1142523" y="4838699"/>
            <a:ext cx="3590332" cy="1308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It provides an interactive and intelligent experience for customers.</a:t>
            </a:r>
          </a:p>
        </p:txBody>
      </p:sp>
      <p:sp>
        <p:nvSpPr>
          <p:cNvPr id="291" name="Shape 6"/>
          <p:cNvSpPr/>
          <p:nvPr/>
        </p:nvSpPr>
        <p:spPr>
          <a:xfrm>
            <a:off x="5216962" y="3538299"/>
            <a:ext cx="4196358" cy="2918223"/>
          </a:xfrm>
          <a:prstGeom prst="roundRect">
            <a:avLst>
              <a:gd name="adj" fmla="val 5013"/>
            </a:avLst>
          </a:prstGeom>
          <a:solidFill>
            <a:srgbClr val="241631"/>
          </a:solidFill>
          <a:ln w="3048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92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6481" y="3538299"/>
            <a:ext cx="121921" cy="291822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Text 7"/>
          <p:cNvSpPr txBox="1"/>
          <p:nvPr/>
        </p:nvSpPr>
        <p:spPr>
          <a:xfrm>
            <a:off x="5565695" y="3795593"/>
            <a:ext cx="2497697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Process Automation</a:t>
            </a:r>
          </a:p>
        </p:txBody>
      </p:sp>
      <p:sp>
        <p:nvSpPr>
          <p:cNvPr id="294" name="Text 8"/>
          <p:cNvSpPr txBox="1"/>
          <p:nvPr/>
        </p:nvSpPr>
        <p:spPr>
          <a:xfrm>
            <a:off x="5565695" y="4385190"/>
            <a:ext cx="3590331" cy="1308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It automates backend processes using Unix shell scripting.</a:t>
            </a:r>
          </a:p>
        </p:txBody>
      </p:sp>
      <p:sp>
        <p:nvSpPr>
          <p:cNvPr id="295" name="Shape 9"/>
          <p:cNvSpPr/>
          <p:nvPr/>
        </p:nvSpPr>
        <p:spPr>
          <a:xfrm>
            <a:off x="9640133" y="3538299"/>
            <a:ext cx="4196359" cy="2918223"/>
          </a:xfrm>
          <a:prstGeom prst="roundRect">
            <a:avLst>
              <a:gd name="adj" fmla="val 5013"/>
            </a:avLst>
          </a:prstGeom>
          <a:solidFill>
            <a:srgbClr val="241631"/>
          </a:solidFill>
          <a:ln w="30480">
            <a:solidFill>
              <a:srgbClr val="5C4E69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96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9652" y="3538299"/>
            <a:ext cx="121921" cy="2918223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 10"/>
          <p:cNvSpPr txBox="1"/>
          <p:nvPr/>
        </p:nvSpPr>
        <p:spPr>
          <a:xfrm>
            <a:off x="9988867" y="3795593"/>
            <a:ext cx="2916933" cy="41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Harmonious Integration</a:t>
            </a:r>
          </a:p>
        </p:txBody>
      </p:sp>
      <p:sp>
        <p:nvSpPr>
          <p:cNvPr id="298" name="Text 11"/>
          <p:cNvSpPr txBox="1"/>
          <p:nvPr/>
        </p:nvSpPr>
        <p:spPr>
          <a:xfrm>
            <a:off x="9988867" y="4385190"/>
            <a:ext cx="3590331" cy="1753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500"/>
              </a:lnSpc>
              <a:defRPr sz="22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It showcases how different technologies (React, Node, MongoDB, Gemini AI) can work together in harmony.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3091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241631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2" name="Text 1"/>
          <p:cNvSpPr txBox="1"/>
          <p:nvPr/>
        </p:nvSpPr>
        <p:spPr>
          <a:xfrm>
            <a:off x="603646" y="474344"/>
            <a:ext cx="3692105" cy="55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200"/>
              </a:lnSpc>
              <a:defRPr b="1" sz="3300"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🚀</a:t>
            </a:r>
            <a:r>
              <a:rPr>
                <a:solidFill>
                  <a:srgbClr val="F94CAF"/>
                </a:solidFill>
              </a:rPr>
              <a:t> 9. Future Scope</a:t>
            </a:r>
          </a:p>
        </p:txBody>
      </p:sp>
      <p:pic>
        <p:nvPicPr>
          <p:cNvPr id="30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298" y="1282719"/>
            <a:ext cx="258724" cy="323375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Text 2"/>
          <p:cNvSpPr txBox="1"/>
          <p:nvPr/>
        </p:nvSpPr>
        <p:spPr>
          <a:xfrm>
            <a:off x="1164073" y="1272064"/>
            <a:ext cx="1515171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Voice Interaction</a:t>
            </a:r>
          </a:p>
        </p:txBody>
      </p:sp>
      <p:sp>
        <p:nvSpPr>
          <p:cNvPr id="305" name="Text 3"/>
          <p:cNvSpPr txBox="1"/>
          <p:nvPr/>
        </p:nvSpPr>
        <p:spPr>
          <a:xfrm>
            <a:off x="1164073" y="1720452"/>
            <a:ext cx="3423743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Add voice-based interaction for users.</a:t>
            </a:r>
          </a:p>
        </p:txBody>
      </p:sp>
      <p:pic>
        <p:nvPicPr>
          <p:cNvPr id="306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298" y="2420957"/>
            <a:ext cx="258724" cy="32337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 4"/>
          <p:cNvSpPr txBox="1"/>
          <p:nvPr/>
        </p:nvSpPr>
        <p:spPr>
          <a:xfrm>
            <a:off x="1164073" y="2410300"/>
            <a:ext cx="2204047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Real Product Integration</a:t>
            </a:r>
          </a:p>
        </p:txBody>
      </p:sp>
      <p:sp>
        <p:nvSpPr>
          <p:cNvPr id="308" name="Text 5"/>
          <p:cNvSpPr txBox="1"/>
          <p:nvPr/>
        </p:nvSpPr>
        <p:spPr>
          <a:xfrm>
            <a:off x="1164073" y="2858691"/>
            <a:ext cx="4451451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Integrate real product APIs from Amazon/Flipkart.</a:t>
            </a:r>
          </a:p>
        </p:txBody>
      </p:sp>
      <p:pic>
        <p:nvPicPr>
          <p:cNvPr id="309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298" y="3559195"/>
            <a:ext cx="258724" cy="323375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ext 6"/>
          <p:cNvSpPr txBox="1"/>
          <p:nvPr/>
        </p:nvSpPr>
        <p:spPr>
          <a:xfrm>
            <a:off x="1164073" y="3548538"/>
            <a:ext cx="1243907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Global Reach</a:t>
            </a:r>
          </a:p>
        </p:txBody>
      </p:sp>
      <p:sp>
        <p:nvSpPr>
          <p:cNvPr id="311" name="Text 7"/>
          <p:cNvSpPr txBox="1"/>
          <p:nvPr/>
        </p:nvSpPr>
        <p:spPr>
          <a:xfrm>
            <a:off x="1164073" y="3996928"/>
            <a:ext cx="3141366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Implement multi-language support.</a:t>
            </a:r>
          </a:p>
        </p:txBody>
      </p:sp>
      <p:pic>
        <p:nvPicPr>
          <p:cNvPr id="312" name="Image 4" descr="Imag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298" y="4697431"/>
            <a:ext cx="258724" cy="323375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 8"/>
          <p:cNvSpPr txBox="1"/>
          <p:nvPr/>
        </p:nvSpPr>
        <p:spPr>
          <a:xfrm>
            <a:off x="1164073" y="4686775"/>
            <a:ext cx="1548608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Customer Insight</a:t>
            </a:r>
          </a:p>
        </p:txBody>
      </p:sp>
      <p:sp>
        <p:nvSpPr>
          <p:cNvPr id="314" name="Text 9"/>
          <p:cNvSpPr txBox="1"/>
          <p:nvPr/>
        </p:nvSpPr>
        <p:spPr>
          <a:xfrm>
            <a:off x="1164073" y="5135166"/>
            <a:ext cx="4914703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Add sentiment analysis to understand customer mood.</a:t>
            </a:r>
          </a:p>
        </p:txBody>
      </p:sp>
      <p:pic>
        <p:nvPicPr>
          <p:cNvPr id="315" name="Image 5" descr="Imag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298" y="5835670"/>
            <a:ext cx="258724" cy="323375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ext 10"/>
          <p:cNvSpPr txBox="1"/>
          <p:nvPr/>
        </p:nvSpPr>
        <p:spPr>
          <a:xfrm>
            <a:off x="1164073" y="5825013"/>
            <a:ext cx="2373711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Enhanced Personalization</a:t>
            </a:r>
          </a:p>
        </p:txBody>
      </p:sp>
      <p:sp>
        <p:nvSpPr>
          <p:cNvPr id="317" name="Text 11"/>
          <p:cNvSpPr txBox="1"/>
          <p:nvPr/>
        </p:nvSpPr>
        <p:spPr>
          <a:xfrm>
            <a:off x="1164073" y="6273403"/>
            <a:ext cx="5317333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Improve personalized recommendations using user history.</a:t>
            </a:r>
          </a:p>
        </p:txBody>
      </p:sp>
      <p:pic>
        <p:nvPicPr>
          <p:cNvPr id="318" name="Image 6" descr="Imag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298" y="6973906"/>
            <a:ext cx="258724" cy="323375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 12"/>
          <p:cNvSpPr txBox="1"/>
          <p:nvPr/>
        </p:nvSpPr>
        <p:spPr>
          <a:xfrm>
            <a:off x="1164073" y="6963250"/>
            <a:ext cx="1932882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Scalable Deployment</a:t>
            </a:r>
          </a:p>
        </p:txBody>
      </p:sp>
      <p:sp>
        <p:nvSpPr>
          <p:cNvPr id="320" name="Text 13"/>
          <p:cNvSpPr txBox="1"/>
          <p:nvPr/>
        </p:nvSpPr>
        <p:spPr>
          <a:xfrm>
            <a:off x="1164073" y="7411640"/>
            <a:ext cx="6171904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Host on cloud platforms like AWS or Google Cloud for public access.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